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169E2-3CA0-240C-52B5-4B22A80FA1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765A98-64F5-2A8E-ABC3-16D7B1C540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7980D3-0D58-53BA-29E6-4E59667BB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709C6-230D-4A6B-96DE-B6464B623C70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A54EB7-E830-66D0-E7A2-164D0D6AA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3C31A6-A695-5D6C-EA09-0BE21A413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A1DE-D934-427D-8577-D1BDB29CF7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2795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9822D-5F00-1E32-AF2E-83A6792CF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940B3E-E7CC-1E74-7DD1-3D90E8A3ED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EDFFC9-B9E5-1048-BB81-F97A46305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709C6-230D-4A6B-96DE-B6464B623C70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8BF3DF-2410-9A73-600B-34C591F90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4FC413-5F5C-15EF-DA84-17297B1F4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A1DE-D934-427D-8577-D1BDB29CF7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7517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A3EC99-A206-17DF-A551-EFD414CCA5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57D471-9A44-829F-DC7D-4CE657EFAD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B8D14D-DC1E-F1BA-6055-D05C986D5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709C6-230D-4A6B-96DE-B6464B623C70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058DD1-560E-0EE7-D298-C2F6401EE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1366FE-7057-935A-60D2-F819DA18C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A1DE-D934-427D-8577-D1BDB29CF7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2894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B9920-581B-CF70-E268-A583C1A50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7ACC7-7D2E-C22D-C4EB-F993987B71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2218E-4968-73F4-D99C-6ADFEB0ED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709C6-230D-4A6B-96DE-B6464B623C70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8047C8-B233-9E55-3252-E25686865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F777BC-3984-CABC-328E-6DC8A8CB3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A1DE-D934-427D-8577-D1BDB29CF7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6270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23968-A1BD-1FD2-B440-721F998EE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812732-688B-37E2-7B03-70FA1FCFFD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C671E-B3DF-D9FD-D165-65383566F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709C6-230D-4A6B-96DE-B6464B623C70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34E950-0C3E-B6AC-4DFB-4A3E2652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69DB5D-3622-A5D4-239A-7C15FCCE2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A1DE-D934-427D-8577-D1BDB29CF7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631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DC6EB-8A06-8EFF-C1DF-273A67D1E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EE53CB-8A00-BC40-30C3-CB510B11CD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1B9A4F-ECC6-2733-7B5D-6126C43A1D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D115F2-ACFE-A413-93CF-854C29E70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709C6-230D-4A6B-96DE-B6464B623C70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C5B835-344D-D2B9-D1C3-0727C106B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890F6A-3143-76DD-1FEF-B2C7913EE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A1DE-D934-427D-8577-D1BDB29CF7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5929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7F0C8-35DB-04A3-37E4-EB0143569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0D0BC3-2ECF-59AF-466C-D5A9718C94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7B5D01-B763-014A-0898-E7E0569EE9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C04EC9-B1DE-5C04-DA6C-D1DD1A4CD0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28BF31-3FD0-35CC-96F8-0C741E2C9E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E39BB4-3236-8B31-2DF3-0F07B7B97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709C6-230D-4A6B-96DE-B6464B623C70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0E50EE-BA20-B990-42AE-2C63C15F6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4DC9CF-6BDD-F2D6-15B3-A30F0B877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A1DE-D934-427D-8577-D1BDB29CF7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3727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B3509-0195-9FB0-E3EF-51CF6362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E905AD-9550-BE00-0562-379F17E5A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709C6-230D-4A6B-96DE-B6464B623C70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048892-2C64-7B84-E6B9-8B54F68CA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17D956-9A4B-EE9F-7A7B-F01B63D2A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A1DE-D934-427D-8577-D1BDB29CF7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0371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97869B-7330-1DEA-5203-56CCB56B0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709C6-230D-4A6B-96DE-B6464B623C70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E5D5B1-6FD5-9CAA-AFB9-C74E7FE52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39EC27-32EB-D7FB-9E74-3789E46C8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A1DE-D934-427D-8577-D1BDB29CF7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963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570DA-D06B-4FA3-4828-220E26AF5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75CA2-8386-4BBE-1953-8BCC18A63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5EB869-A49A-712E-ECE1-2D1B4AD09D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1A8FD6-BCDD-F25B-4E96-7F64065BD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709C6-230D-4A6B-96DE-B6464B623C70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106A6A-9420-7435-2DA3-6961CA69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17118D-4A15-CDD3-3AA3-0C12A0691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A1DE-D934-427D-8577-D1BDB29CF7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2901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B507F-C696-7198-1D8F-D68F611EE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803F15-17D8-C59C-3FD5-FDF33BDD49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55433A-02C7-09F9-A77C-AE0C8BA08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29B64E-1887-21BE-E694-40A88E2B9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709C6-230D-4A6B-96DE-B6464B623C70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EF7E12-947B-7A00-B01D-11708595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D849BD-950C-EA78-89C7-707C3D5BB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A1DE-D934-427D-8577-D1BDB29CF7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2166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E36F27-9AEC-EC02-4162-8F6B65840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A043B-5159-CF5F-C878-F27C16F983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C59BB6-F71E-6DA9-FCCC-B3B9BA64A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E709C6-230D-4A6B-96DE-B6464B623C70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55ACDD-EAAA-F960-9E42-98E25FD639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20183D-BBFD-6259-5B6D-B6FCE6AF1C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CA1DE-D934-427D-8577-D1BDB29CF7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9147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35599-AEDF-04AF-8C5F-5689B7E1F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1323" y="233265"/>
            <a:ext cx="9144000" cy="1084004"/>
          </a:xfrm>
        </p:spPr>
        <p:txBody>
          <a:bodyPr>
            <a:normAutofit/>
          </a:bodyPr>
          <a:lstStyle/>
          <a:p>
            <a:r>
              <a:rPr lang="en-IN" b="0" i="0" dirty="0">
                <a:solidFill>
                  <a:srgbClr val="000000"/>
                </a:solidFill>
                <a:effectLst/>
                <a:latin typeface="ff4"/>
              </a:rPr>
              <a:t>Gradient-Based</a:t>
            </a:r>
            <a:r>
              <a:rPr lang="en-IN" b="0" i="0" dirty="0">
                <a:effectLst/>
                <a:latin typeface="ff4"/>
              </a:rPr>
              <a:t> </a:t>
            </a:r>
            <a:r>
              <a:rPr lang="en-IN" b="0" i="0" dirty="0">
                <a:solidFill>
                  <a:srgbClr val="000000"/>
                </a:solidFill>
                <a:effectLst/>
                <a:latin typeface="ff4"/>
              </a:rPr>
              <a:t>Optimization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A5923-88F1-C156-B6D5-8F28292937CD}"/>
              </a:ext>
            </a:extLst>
          </p:cNvPr>
          <p:cNvSpPr txBox="1"/>
          <p:nvPr/>
        </p:nvSpPr>
        <p:spPr>
          <a:xfrm>
            <a:off x="1119674" y="1925541"/>
            <a:ext cx="1055292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Most deep learning algorithms involve optimization of some sort. Optimization refers to the task of either minimizing or maximizing some function 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f 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(</a:t>
            </a:r>
            <a:r>
              <a:rPr lang="en-US" b="0" i="0" dirty="0">
                <a:solidFill>
                  <a:srgbClr val="000000"/>
                </a:solidFill>
                <a:effectLst/>
                <a:latin typeface="ff9"/>
              </a:rPr>
              <a:t>x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) 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by altering </a:t>
            </a:r>
            <a:r>
              <a:rPr lang="en-US" b="0" i="0" dirty="0">
                <a:solidFill>
                  <a:srgbClr val="000000"/>
                </a:solidFill>
                <a:effectLst/>
                <a:latin typeface="ff9"/>
              </a:rPr>
              <a:t>x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. We usually phrase most optimization problems in terms of minimizing 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f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( </a:t>
            </a:r>
            <a:r>
              <a:rPr lang="en-US" b="0" i="0" dirty="0">
                <a:solidFill>
                  <a:srgbClr val="000000"/>
                </a:solidFill>
                <a:effectLst/>
                <a:latin typeface="ff9"/>
              </a:rPr>
              <a:t>x 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)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. Maximization may be accomplished via a minimization algorithm by minimizing </a:t>
            </a:r>
            <a:r>
              <a:rPr lang="en-US" b="0" i="0" dirty="0">
                <a:solidFill>
                  <a:srgbClr val="000000"/>
                </a:solidFill>
                <a:effectLst/>
                <a:latin typeface="ff7"/>
              </a:rPr>
              <a:t>−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f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(</a:t>
            </a:r>
            <a:r>
              <a:rPr lang="en-US" b="0" i="0" dirty="0">
                <a:solidFill>
                  <a:srgbClr val="000000"/>
                </a:solidFill>
                <a:effectLst/>
                <a:latin typeface="ff9"/>
              </a:rPr>
              <a:t>x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)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.</a:t>
            </a:r>
            <a:endParaRPr lang="en-US" b="0" i="0" dirty="0">
              <a:solidFill>
                <a:srgbClr val="000000"/>
              </a:solidFill>
              <a:effectLst/>
              <a:latin typeface="ff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E5F61C-ECF7-514C-E2C1-168136EDFD92}"/>
              </a:ext>
            </a:extLst>
          </p:cNvPr>
          <p:cNvSpPr txBox="1"/>
          <p:nvPr/>
        </p:nvSpPr>
        <p:spPr>
          <a:xfrm>
            <a:off x="1108009" y="3002941"/>
            <a:ext cx="1073253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The function we want to minimize or maximize is called the </a:t>
            </a:r>
            <a:r>
              <a:rPr lang="en-US" b="0" i="0" dirty="0">
                <a:solidFill>
                  <a:srgbClr val="000000"/>
                </a:solidFill>
                <a:effectLst/>
                <a:latin typeface="ff5"/>
              </a:rPr>
              <a:t>objective function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, or </a:t>
            </a:r>
            <a:r>
              <a:rPr lang="en-US" b="0" i="0" dirty="0">
                <a:solidFill>
                  <a:srgbClr val="000000"/>
                </a:solidFill>
                <a:effectLst/>
                <a:latin typeface="ff5"/>
              </a:rPr>
              <a:t>criterion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. When we are minimizing it, we may also call it the </a:t>
            </a:r>
            <a:r>
              <a:rPr lang="en-US" b="0" i="0" dirty="0">
                <a:solidFill>
                  <a:srgbClr val="000000"/>
                </a:solidFill>
                <a:effectLst/>
                <a:latin typeface="ff5"/>
              </a:rPr>
              <a:t>cost function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, </a:t>
            </a:r>
            <a:r>
              <a:rPr lang="en-US" b="0" i="0" dirty="0">
                <a:solidFill>
                  <a:srgbClr val="000000"/>
                </a:solidFill>
                <a:effectLst/>
                <a:latin typeface="ff5"/>
              </a:rPr>
              <a:t>loss function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, or </a:t>
            </a:r>
            <a:r>
              <a:rPr lang="en-US" b="0" i="0" dirty="0">
                <a:solidFill>
                  <a:srgbClr val="000000"/>
                </a:solidFill>
                <a:effectLst/>
                <a:latin typeface="ff5"/>
              </a:rPr>
              <a:t>error function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. In this book, we use these terms interchangeably, though some machine learning publications assign special meanings to some of these terms. We often denote the value that minimizes or maximizes a function with a superscript </a:t>
            </a:r>
            <a:r>
              <a:rPr lang="en-US" b="0" i="0" dirty="0">
                <a:solidFill>
                  <a:srgbClr val="000000"/>
                </a:solidFill>
                <a:effectLst/>
                <a:latin typeface="ff7"/>
              </a:rPr>
              <a:t>∗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. For example, we might say </a:t>
            </a:r>
            <a:r>
              <a:rPr lang="en-US" b="0" i="0" dirty="0">
                <a:solidFill>
                  <a:srgbClr val="000000"/>
                </a:solidFill>
                <a:effectLst/>
                <a:latin typeface="ff9"/>
              </a:rPr>
              <a:t>x </a:t>
            </a:r>
            <a:r>
              <a:rPr lang="en-US" b="0" i="0" dirty="0">
                <a:solidFill>
                  <a:srgbClr val="000000"/>
                </a:solidFill>
                <a:effectLst/>
                <a:latin typeface="ff10"/>
              </a:rPr>
              <a:t>∗ 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=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ff8"/>
              </a:rPr>
              <a:t>arg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 min 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f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(</a:t>
            </a:r>
            <a:r>
              <a:rPr lang="en-US" b="0" i="0" dirty="0">
                <a:solidFill>
                  <a:srgbClr val="000000"/>
                </a:solidFill>
                <a:effectLst/>
                <a:latin typeface="ff9"/>
              </a:rPr>
              <a:t>x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74088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3B663-8168-453A-F734-ABBD99C68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72E9D-637F-90B1-3BF5-5E7D2FA8D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1DFBBA-4C16-EFFF-0F37-8794A1505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740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6EABA-63FD-3F11-BBAC-77337C8C0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DF072-41EB-A010-5194-177BA74EE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405447-5162-4A3C-4044-189B2B742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351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A9DDB-A963-0A61-E83B-57590BFA3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9372B-6394-8CDB-9668-C7FAECD25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795BA0-E979-2F0A-3024-040AD36C88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7910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92743-7F3F-4CDE-DB13-83A2DF4D4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96B5E-E65F-C2D3-A36F-65F54AE995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3F3FA6-2FB0-DDAF-5230-26BD85201B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4788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79C68-4BD0-5834-C817-E5DD62E05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C53E7-0052-3D26-1ECC-A42F5B48F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C0AA4-F728-B93C-1358-DAE01B8E7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5495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6076B-781C-62B1-90F3-9C44EA2EC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689E-1526-73EF-D80F-81BF5A9C8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FD2DF2-0C49-3AB1-8CC8-A0DAE6147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2920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3B32E-DF7C-32F3-C7BC-7F534870A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8B391-8C2A-2915-1D8E-F3EE349C9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610443-107E-0FCF-8B96-FC2F33C08F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50" b="3265"/>
          <a:stretch/>
        </p:blipFill>
        <p:spPr>
          <a:xfrm>
            <a:off x="0" y="1"/>
            <a:ext cx="12192000" cy="6615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7068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2BED1-0F08-7212-6839-EE8055E58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934CBB-8CD5-B890-C354-A72F44886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89FA64-4F0F-6322-9498-7B2A8732C1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06" b="6804"/>
          <a:stretch/>
        </p:blipFill>
        <p:spPr>
          <a:xfrm>
            <a:off x="0" y="1"/>
            <a:ext cx="12192000" cy="6372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030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8D6FA98-C3D2-CBF2-64BA-D22EB5469A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933" t="19184" r="22245" b="32245"/>
          <a:stretch/>
        </p:blipFill>
        <p:spPr>
          <a:xfrm>
            <a:off x="2836505" y="167951"/>
            <a:ext cx="7109928" cy="38989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0FCB60-4E16-65A0-150C-184A3E170F89}"/>
              </a:ext>
            </a:extLst>
          </p:cNvPr>
          <p:cNvSpPr txBox="1"/>
          <p:nvPr/>
        </p:nvSpPr>
        <p:spPr>
          <a:xfrm>
            <a:off x="1490566" y="4181775"/>
            <a:ext cx="98741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solidFill>
                  <a:srgbClr val="000000"/>
                </a:solidFill>
                <a:effectLst/>
                <a:latin typeface="ff19"/>
              </a:rPr>
              <a:t>Figure 1 - Gradient descent. An illustration of how the gradient descent algorithm uses the derivatives of a function to follow the function downhill to a minimum.</a:t>
            </a:r>
          </a:p>
        </p:txBody>
      </p:sp>
    </p:spTree>
    <p:extLst>
      <p:ext uri="{BB962C8B-B14F-4D97-AF65-F5344CB8AC3E}">
        <p14:creationId xmlns:p14="http://schemas.microsoft.com/office/powerpoint/2010/main" val="932388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B2D43DB-320A-E32F-AE13-3D6B0C4B846D}"/>
              </a:ext>
            </a:extLst>
          </p:cNvPr>
          <p:cNvSpPr txBox="1"/>
          <p:nvPr/>
        </p:nvSpPr>
        <p:spPr>
          <a:xfrm>
            <a:off x="466531" y="558637"/>
            <a:ext cx="1135535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The derivative is therefore useful for minimizing a function because it tells us how to change 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x 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in order to make a small improvement in 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y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. For example, we know that 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f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(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x </a:t>
            </a:r>
            <a:r>
              <a:rPr lang="en-US" b="0" i="0" dirty="0">
                <a:solidFill>
                  <a:srgbClr val="000000"/>
                </a:solidFill>
                <a:effectLst/>
                <a:latin typeface="ff7"/>
              </a:rPr>
              <a:t>− </a:t>
            </a:r>
            <a:r>
              <a:rPr lang="en-US" dirty="0">
                <a:solidFill>
                  <a:srgbClr val="000000"/>
                </a:solidFill>
                <a:latin typeface="ffb"/>
              </a:rPr>
              <a:t>e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 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sign(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f e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(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x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))) 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is less than 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f 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(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x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) 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for a small enough </a:t>
            </a:r>
            <a:r>
              <a:rPr lang="en-US" dirty="0">
                <a:solidFill>
                  <a:srgbClr val="000000"/>
                </a:solidFill>
                <a:latin typeface="ffb"/>
              </a:rPr>
              <a:t>e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. We can thus reduce 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f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(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x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) 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by moving 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x 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in small steps with the opposite sign of the derivative. This technique is called </a:t>
            </a:r>
            <a:r>
              <a:rPr lang="en-US" b="0" i="0" dirty="0">
                <a:solidFill>
                  <a:srgbClr val="000000"/>
                </a:solidFill>
                <a:effectLst/>
                <a:latin typeface="ff5"/>
              </a:rPr>
              <a:t>gradient descent</a:t>
            </a:r>
          </a:p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(</a:t>
            </a:r>
            <a:r>
              <a:rPr lang="en-US" b="0" i="0" dirty="0">
                <a:solidFill>
                  <a:srgbClr val="00FF00"/>
                </a:solidFill>
                <a:effectLst/>
                <a:latin typeface="ff3"/>
              </a:rPr>
              <a:t>Cauchy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, </a:t>
            </a:r>
            <a:r>
              <a:rPr lang="en-US" b="0" i="0" dirty="0">
                <a:solidFill>
                  <a:srgbClr val="00FF00"/>
                </a:solidFill>
                <a:effectLst/>
                <a:latin typeface="ff3"/>
              </a:rPr>
              <a:t>1847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). See ﬁgure </a:t>
            </a:r>
            <a:r>
              <a:rPr lang="en-US" b="0" i="0" dirty="0">
                <a:solidFill>
                  <a:srgbClr val="FF0000"/>
                </a:solidFill>
                <a:effectLst/>
                <a:latin typeface="ff3"/>
              </a:rPr>
              <a:t>1 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for an example of this technique.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900649-6CF5-1ADD-51CC-83EC10819553}"/>
              </a:ext>
            </a:extLst>
          </p:cNvPr>
          <p:cNvSpPr txBox="1"/>
          <p:nvPr/>
        </p:nvSpPr>
        <p:spPr>
          <a:xfrm>
            <a:off x="510850" y="1774536"/>
            <a:ext cx="1143233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When 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f’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(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x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) = 0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, the derivative provides no information about which direction to move. Points where 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f’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(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x 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) = 0 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are known as </a:t>
            </a:r>
            <a:r>
              <a:rPr lang="en-US" b="1" i="0" dirty="0">
                <a:solidFill>
                  <a:srgbClr val="000000"/>
                </a:solidFill>
                <a:effectLst/>
                <a:latin typeface="ff5"/>
              </a:rPr>
              <a:t>critical points</a:t>
            </a:r>
            <a:r>
              <a:rPr lang="en-US" b="1" i="0" dirty="0">
                <a:solidFill>
                  <a:srgbClr val="000000"/>
                </a:solidFill>
                <a:effectLst/>
                <a:latin typeface="ff3"/>
              </a:rPr>
              <a:t> or </a:t>
            </a:r>
            <a:r>
              <a:rPr lang="en-US" b="1" i="0" dirty="0">
                <a:solidFill>
                  <a:srgbClr val="000000"/>
                </a:solidFill>
                <a:effectLst/>
                <a:latin typeface="ff5"/>
              </a:rPr>
              <a:t>stationary points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. </a:t>
            </a:r>
            <a:r>
              <a:rPr lang="en-US" b="1" i="0" dirty="0">
                <a:solidFill>
                  <a:srgbClr val="000000"/>
                </a:solidFill>
                <a:effectLst/>
                <a:latin typeface="ff3"/>
              </a:rPr>
              <a:t>A </a:t>
            </a:r>
            <a:r>
              <a:rPr lang="en-US" b="1" i="0" dirty="0">
                <a:solidFill>
                  <a:srgbClr val="000000"/>
                </a:solidFill>
                <a:effectLst/>
                <a:latin typeface="ff5"/>
              </a:rPr>
              <a:t>local minimum 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is a point where 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f 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(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x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) 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is lower than at all neighboring points, so it is no longer possible to decrease 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f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(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x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) 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by making inﬁnitesimal steps. </a:t>
            </a:r>
            <a:r>
              <a:rPr lang="en-US" b="1" i="0" dirty="0">
                <a:solidFill>
                  <a:srgbClr val="000000"/>
                </a:solidFill>
                <a:effectLst/>
                <a:latin typeface="ff3"/>
              </a:rPr>
              <a:t>A </a:t>
            </a:r>
            <a:r>
              <a:rPr lang="en-US" b="1" i="0" dirty="0">
                <a:solidFill>
                  <a:srgbClr val="000000"/>
                </a:solidFill>
                <a:effectLst/>
                <a:latin typeface="ff5"/>
              </a:rPr>
              <a:t>local maximum 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is a point where 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f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(</a:t>
            </a:r>
            <a:r>
              <a:rPr lang="en-US" b="0" i="0" dirty="0">
                <a:solidFill>
                  <a:srgbClr val="000000"/>
                </a:solidFill>
                <a:effectLst/>
                <a:latin typeface="ffb"/>
              </a:rPr>
              <a:t>x</a:t>
            </a:r>
            <a:r>
              <a:rPr lang="en-US" b="0" i="0" dirty="0">
                <a:solidFill>
                  <a:srgbClr val="000000"/>
                </a:solidFill>
                <a:effectLst/>
                <a:latin typeface="ff8"/>
              </a:rPr>
              <a:t>) </a:t>
            </a:r>
            <a:r>
              <a:rPr lang="en-US" b="0" i="0" dirty="0">
                <a:solidFill>
                  <a:srgbClr val="000000"/>
                </a:solidFill>
                <a:effectLst/>
                <a:latin typeface="ff3"/>
              </a:rPr>
              <a:t>is higher than at all neighboring points.</a:t>
            </a:r>
            <a:endParaRPr lang="en-US" b="0" i="0" dirty="0">
              <a:solidFill>
                <a:srgbClr val="000000"/>
              </a:solidFill>
              <a:effectLst/>
              <a:latin typeface="ff8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7972753-7D93-50D1-2E7A-33A77CCEE8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653" t="26939" r="18801" b="17823"/>
          <a:stretch/>
        </p:blipFill>
        <p:spPr>
          <a:xfrm>
            <a:off x="1455575" y="2939141"/>
            <a:ext cx="9507894" cy="3788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642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4BFF90-C782-4C08-2690-BB8A03ED6E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907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28431-4AF0-1233-BB2B-ACFC3B1B2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C83CE-7EDA-99C2-91F8-0F2D6EBBE1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14E67B-3C90-15AE-3359-933E3D4DD0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86" t="5321" r="5408" b="7347"/>
          <a:stretch/>
        </p:blipFill>
        <p:spPr>
          <a:xfrm>
            <a:off x="139958" y="102637"/>
            <a:ext cx="11905861" cy="6730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263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06674-326F-7A0F-CFD6-136EC236E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CD792-ADB6-4C7E-1739-5B6207642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213EB4-5EA2-D8E3-3453-D8AD70A33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21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53AA0-352E-6368-7655-73BCC44FA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3189F-8DF4-6357-9429-488DA150F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9EE776-27B4-5D77-AFA6-C7D4970DF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5770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A1402-2746-31BC-4C36-53B769D44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00DBB-A44E-5FED-DEC9-20E698403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75C83A-EAE4-2163-060E-CF9ABDD2A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291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0AECA-C2F8-01C9-D189-D28EBAB40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EBCC5-09C8-EE9F-8707-82B8AD06E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590D40-B87E-1EF1-7E1B-DB44DED17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5548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2779C50C2E4854291B7A94C30DEF7BF" ma:contentTypeVersion="4" ma:contentTypeDescription="Create a new document." ma:contentTypeScope="" ma:versionID="40507de9166174e77271528d11691504">
  <xsd:schema xmlns:xsd="http://www.w3.org/2001/XMLSchema" xmlns:xs="http://www.w3.org/2001/XMLSchema" xmlns:p="http://schemas.microsoft.com/office/2006/metadata/properties" xmlns:ns2="7a86da0c-1911-4a0f-af60-b8ba93fb4900" targetNamespace="http://schemas.microsoft.com/office/2006/metadata/properties" ma:root="true" ma:fieldsID="30c9105f0fe14ea741b6eabf5a39a9b8" ns2:_="">
    <xsd:import namespace="7a86da0c-1911-4a0f-af60-b8ba93fb49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86da0c-1911-4a0f-af60-b8ba93fb490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9118E9C-E91B-43B3-949A-4BA26BF52960}"/>
</file>

<file path=customXml/itemProps2.xml><?xml version="1.0" encoding="utf-8"?>
<ds:datastoreItem xmlns:ds="http://schemas.openxmlformats.org/officeDocument/2006/customXml" ds:itemID="{32177F30-13ED-4E8A-A9D0-60A392DF31AE}"/>
</file>

<file path=customXml/itemProps3.xml><?xml version="1.0" encoding="utf-8"?>
<ds:datastoreItem xmlns:ds="http://schemas.openxmlformats.org/officeDocument/2006/customXml" ds:itemID="{EF81A688-4E3F-4674-A4A8-A3162298FF4F}"/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376</Words>
  <Application>Microsoft Office PowerPoint</Application>
  <PresentationFormat>Widescreen</PresentationFormat>
  <Paragraphs>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30" baseType="lpstr">
      <vt:lpstr>Arial</vt:lpstr>
      <vt:lpstr>Calibri</vt:lpstr>
      <vt:lpstr>Calibri Light</vt:lpstr>
      <vt:lpstr>ff10</vt:lpstr>
      <vt:lpstr>ff19</vt:lpstr>
      <vt:lpstr>ff3</vt:lpstr>
      <vt:lpstr>ff4</vt:lpstr>
      <vt:lpstr>ff5</vt:lpstr>
      <vt:lpstr>ff7</vt:lpstr>
      <vt:lpstr>ff8</vt:lpstr>
      <vt:lpstr>ff9</vt:lpstr>
      <vt:lpstr>ffb</vt:lpstr>
      <vt:lpstr>Office Theme</vt:lpstr>
      <vt:lpstr>Gradient-Based Optimization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Ajay Sharma</dc:creator>
  <cp:lastModifiedBy>Ajay Sharma</cp:lastModifiedBy>
  <cp:revision>7</cp:revision>
  <dcterms:created xsi:type="dcterms:W3CDTF">2023-03-30T03:31:26Z</dcterms:created>
  <dcterms:modified xsi:type="dcterms:W3CDTF">2023-03-30T05:30:35Z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0x01010062779C50C2E4854291B7A94C30DEF7BF</vt:lpwstr>
  </property>
</Properties>
</file>

<file path=docProps/thumbnail.jpeg>
</file>